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71" r:id="rId8"/>
    <p:sldId id="273" r:id="rId9"/>
    <p:sldId id="272" r:id="rId10"/>
    <p:sldId id="262" r:id="rId11"/>
    <p:sldId id="267" r:id="rId12"/>
    <p:sldId id="265" r:id="rId13"/>
    <p:sldId id="274" r:id="rId14"/>
    <p:sldId id="270" r:id="rId15"/>
    <p:sldId id="266"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2E44D8"/>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85161" autoAdjust="0"/>
  </p:normalViewPr>
  <p:slideViewPr>
    <p:cSldViewPr>
      <p:cViewPr varScale="1">
        <p:scale>
          <a:sx n="54" d="100"/>
          <a:sy n="54" d="100"/>
        </p:scale>
        <p:origin x="32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34087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2818743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06739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06602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141357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553776" y="3506547"/>
            <a:ext cx="14082356" cy="2847639"/>
          </a:xfrm>
          <a:prstGeom prst="rect">
            <a:avLst/>
          </a:prstGeom>
        </p:spPr>
        <p:txBody>
          <a:bodyPr wrap="square" lIns="0" tIns="0" rIns="0" bIns="0" rtlCol="0" anchor="t">
            <a:spAutoFit/>
          </a:bodyPr>
          <a:lstStyle/>
          <a:p>
            <a:pPr>
              <a:lnSpc>
                <a:spcPts val="11059"/>
              </a:lnSpc>
            </a:pPr>
            <a:r>
              <a:rPr lang="en-US" sz="10533" b="1" spc="-105" dirty="0" err="1">
                <a:solidFill>
                  <a:srgbClr val="FFFFFF"/>
                </a:solidFill>
                <a:latin typeface="Graphik Regular" panose="020B0503030202060203" pitchFamily="34" charset="0"/>
              </a:rPr>
              <a:t>SocialBuzz</a:t>
            </a:r>
            <a:r>
              <a:rPr lang="en-US" sz="10533" b="1" spc="-105" dirty="0">
                <a:solidFill>
                  <a:srgbClr val="FFFFFF"/>
                </a:solidFill>
                <a:latin typeface="Graphik Regular" panose="020B0503030202060203" pitchFamily="34" charset="0"/>
              </a:rPr>
              <a:t> Content Performance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CDE1F8F5-3729-FE33-7BCF-40F05D5AD900}"/>
              </a:ext>
            </a:extLst>
          </p:cNvPr>
          <p:cNvSpPr txBox="1"/>
          <p:nvPr/>
        </p:nvSpPr>
        <p:spPr>
          <a:xfrm>
            <a:off x="7403504" y="3390900"/>
            <a:ext cx="4902632" cy="1569660"/>
          </a:xfrm>
          <a:prstGeom prst="rect">
            <a:avLst/>
          </a:prstGeom>
          <a:noFill/>
        </p:spPr>
        <p:txBody>
          <a:bodyPr wrap="square" rtlCol="0">
            <a:spAutoFit/>
          </a:bodyPr>
          <a:lstStyle/>
          <a:p>
            <a:pPr algn="just"/>
            <a:r>
              <a:rPr lang="en-US" sz="9600" dirty="0"/>
              <a:t>1897</a:t>
            </a:r>
          </a:p>
        </p:txBody>
      </p:sp>
      <p:sp>
        <p:nvSpPr>
          <p:cNvPr id="23" name="TextBox 22">
            <a:extLst>
              <a:ext uri="{FF2B5EF4-FFF2-40B4-BE49-F238E27FC236}">
                <a16:creationId xmlns:a16="http://schemas.microsoft.com/office/drawing/2014/main" id="{B0B2D71F-06CF-7ACE-7A0E-9A7C19574037}"/>
              </a:ext>
            </a:extLst>
          </p:cNvPr>
          <p:cNvSpPr txBox="1"/>
          <p:nvPr/>
        </p:nvSpPr>
        <p:spPr>
          <a:xfrm>
            <a:off x="2882096" y="3390900"/>
            <a:ext cx="4636129" cy="1569660"/>
          </a:xfrm>
          <a:prstGeom prst="rect">
            <a:avLst/>
          </a:prstGeom>
          <a:noFill/>
        </p:spPr>
        <p:txBody>
          <a:bodyPr wrap="square" rtlCol="0">
            <a:spAutoFit/>
          </a:bodyPr>
          <a:lstStyle/>
          <a:p>
            <a:pPr algn="just"/>
            <a:r>
              <a:rPr lang="en-US" sz="9600" dirty="0"/>
              <a:t>16</a:t>
            </a:r>
          </a:p>
        </p:txBody>
      </p:sp>
      <p:sp>
        <p:nvSpPr>
          <p:cNvPr id="24" name="TextBox 23">
            <a:extLst>
              <a:ext uri="{FF2B5EF4-FFF2-40B4-BE49-F238E27FC236}">
                <a16:creationId xmlns:a16="http://schemas.microsoft.com/office/drawing/2014/main" id="{15F4F274-2B0B-AF2D-3974-34006DEACE10}"/>
              </a:ext>
            </a:extLst>
          </p:cNvPr>
          <p:cNvSpPr txBox="1"/>
          <p:nvPr/>
        </p:nvSpPr>
        <p:spPr>
          <a:xfrm>
            <a:off x="1295203" y="5067300"/>
            <a:ext cx="4636129" cy="1200329"/>
          </a:xfrm>
          <a:prstGeom prst="rect">
            <a:avLst/>
          </a:prstGeom>
          <a:noFill/>
        </p:spPr>
        <p:txBody>
          <a:bodyPr wrap="square" rtlCol="0">
            <a:spAutoFit/>
          </a:bodyPr>
          <a:lstStyle/>
          <a:p>
            <a:pPr algn="ctr"/>
            <a:r>
              <a:rPr lang="en-US" sz="3600" dirty="0"/>
              <a:t>Unique </a:t>
            </a:r>
          </a:p>
          <a:p>
            <a:pPr algn="ctr"/>
            <a:r>
              <a:rPr lang="en-US" sz="3600" dirty="0"/>
              <a:t>Categories</a:t>
            </a:r>
          </a:p>
        </p:txBody>
      </p:sp>
      <p:sp>
        <p:nvSpPr>
          <p:cNvPr id="26" name="TextBox 25">
            <a:extLst>
              <a:ext uri="{FF2B5EF4-FFF2-40B4-BE49-F238E27FC236}">
                <a16:creationId xmlns:a16="http://schemas.microsoft.com/office/drawing/2014/main" id="{851DE20B-B3DF-3D2F-B73A-BDD640B30E9A}"/>
              </a:ext>
            </a:extLst>
          </p:cNvPr>
          <p:cNvSpPr txBox="1"/>
          <p:nvPr/>
        </p:nvSpPr>
        <p:spPr>
          <a:xfrm>
            <a:off x="4186292" y="5079474"/>
            <a:ext cx="9144000" cy="1200329"/>
          </a:xfrm>
          <a:prstGeom prst="rect">
            <a:avLst/>
          </a:prstGeom>
          <a:noFill/>
        </p:spPr>
        <p:txBody>
          <a:bodyPr wrap="square">
            <a:spAutoFit/>
          </a:bodyPr>
          <a:lstStyle/>
          <a:p>
            <a:pPr algn="ctr"/>
            <a:r>
              <a:rPr lang="en-US" sz="3600" dirty="0"/>
              <a:t>Reactions to </a:t>
            </a:r>
          </a:p>
          <a:p>
            <a:pPr algn="ctr"/>
            <a:r>
              <a:rPr lang="en-US" sz="3600" dirty="0"/>
              <a:t>“Animals” posts </a:t>
            </a:r>
            <a:r>
              <a:rPr lang="en-US" sz="3600"/>
              <a:t>(Highest)</a:t>
            </a:r>
            <a:endParaRPr lang="en-US" sz="3600" dirty="0"/>
          </a:p>
        </p:txBody>
      </p:sp>
      <p:sp>
        <p:nvSpPr>
          <p:cNvPr id="27" name="TextBox 26">
            <a:extLst>
              <a:ext uri="{FF2B5EF4-FFF2-40B4-BE49-F238E27FC236}">
                <a16:creationId xmlns:a16="http://schemas.microsoft.com/office/drawing/2014/main" id="{43207C42-8160-AA88-1EA5-F6DA18C850A6}"/>
              </a:ext>
            </a:extLst>
          </p:cNvPr>
          <p:cNvSpPr txBox="1"/>
          <p:nvPr/>
        </p:nvSpPr>
        <p:spPr>
          <a:xfrm>
            <a:off x="12875438" y="3390900"/>
            <a:ext cx="4902632" cy="1569660"/>
          </a:xfrm>
          <a:prstGeom prst="rect">
            <a:avLst/>
          </a:prstGeom>
          <a:noFill/>
        </p:spPr>
        <p:txBody>
          <a:bodyPr wrap="square" rtlCol="0">
            <a:spAutoFit/>
          </a:bodyPr>
          <a:lstStyle/>
          <a:p>
            <a:pPr algn="just"/>
            <a:r>
              <a:rPr lang="en-US" sz="9600" dirty="0"/>
              <a:t>May</a:t>
            </a:r>
          </a:p>
        </p:txBody>
      </p:sp>
      <p:sp>
        <p:nvSpPr>
          <p:cNvPr id="28" name="TextBox 27">
            <a:extLst>
              <a:ext uri="{FF2B5EF4-FFF2-40B4-BE49-F238E27FC236}">
                <a16:creationId xmlns:a16="http://schemas.microsoft.com/office/drawing/2014/main" id="{E4118088-9871-8C26-39DD-5ADF7861C35A}"/>
              </a:ext>
            </a:extLst>
          </p:cNvPr>
          <p:cNvSpPr txBox="1"/>
          <p:nvPr/>
        </p:nvSpPr>
        <p:spPr>
          <a:xfrm>
            <a:off x="9600290" y="5066635"/>
            <a:ext cx="9144000" cy="1200329"/>
          </a:xfrm>
          <a:prstGeom prst="rect">
            <a:avLst/>
          </a:prstGeom>
          <a:noFill/>
        </p:spPr>
        <p:txBody>
          <a:bodyPr wrap="square">
            <a:spAutoFit/>
          </a:bodyPr>
          <a:lstStyle/>
          <a:p>
            <a:pPr algn="ctr"/>
            <a:r>
              <a:rPr lang="en-US" sz="3600" dirty="0"/>
              <a:t>Month with the </a:t>
            </a:r>
          </a:p>
          <a:p>
            <a:pPr algn="ctr"/>
            <a:r>
              <a:rPr lang="en-US" sz="3600" dirty="0"/>
              <a:t>most engagement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55802"/>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E5B73E08-6F6A-4930-A299-0E1A2F7DE719}"/>
              </a:ext>
            </a:extLst>
          </p:cNvPr>
          <p:cNvPicPr>
            <a:picLocks noChangeAspect="1"/>
          </p:cNvPicPr>
          <p:nvPr/>
        </p:nvPicPr>
        <p:blipFill>
          <a:blip r:embed="rId5"/>
          <a:stretch>
            <a:fillRect/>
          </a:stretch>
        </p:blipFill>
        <p:spPr>
          <a:xfrm>
            <a:off x="1439463" y="657665"/>
            <a:ext cx="15410176" cy="8608443"/>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27530" y="4541422"/>
            <a:ext cx="4703553" cy="1231106"/>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72300"/>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0D050B11-6E61-9886-A31C-E8AAA3196866}"/>
              </a:ext>
            </a:extLst>
          </p:cNvPr>
          <p:cNvSpPr txBox="1"/>
          <p:nvPr/>
        </p:nvSpPr>
        <p:spPr>
          <a:xfrm>
            <a:off x="11049000" y="1992850"/>
            <a:ext cx="6878096" cy="1477328"/>
          </a:xfrm>
          <a:prstGeom prst="rect">
            <a:avLst/>
          </a:prstGeom>
          <a:noFill/>
        </p:spPr>
        <p:txBody>
          <a:bodyPr wrap="square">
            <a:spAutoFit/>
          </a:bodyPr>
          <a:lstStyle/>
          <a:p>
            <a:pPr algn="just"/>
            <a:r>
              <a:rPr lang="en-US" sz="1800" dirty="0"/>
              <a:t>The most popular category, </a:t>
            </a:r>
            <a:r>
              <a:rPr lang="en-US" sz="1800" b="1" dirty="0"/>
              <a:t>"animals" </a:t>
            </a:r>
            <a:r>
              <a:rPr lang="en-US" sz="1800" dirty="0"/>
              <a:t>has 1897 reactions and 74965 total popularity score. </a:t>
            </a:r>
            <a:r>
              <a:rPr lang="en-US" dirty="0"/>
              <a:t>The other top categories are </a:t>
            </a:r>
            <a:r>
              <a:rPr lang="en-US" sz="1800" b="1" dirty="0"/>
              <a:t>“science”</a:t>
            </a:r>
            <a:r>
              <a:rPr lang="en-US" sz="1800" dirty="0"/>
              <a:t>,</a:t>
            </a:r>
            <a:r>
              <a:rPr lang="en-US" sz="1800" b="1" dirty="0"/>
              <a:t> “healthy eating”,  “technology”</a:t>
            </a:r>
            <a:r>
              <a:rPr lang="en-US" sz="1800" dirty="0"/>
              <a:t>,</a:t>
            </a:r>
            <a:r>
              <a:rPr lang="en-US" sz="1800" b="1" dirty="0"/>
              <a:t> </a:t>
            </a:r>
            <a:r>
              <a:rPr lang="en-US" sz="1800" dirty="0"/>
              <a:t>and </a:t>
            </a:r>
            <a:r>
              <a:rPr lang="en-US" sz="1800" b="1" dirty="0"/>
              <a:t>“food”</a:t>
            </a:r>
            <a:r>
              <a:rPr lang="en-US" dirty="0"/>
              <a:t>. </a:t>
            </a:r>
            <a:r>
              <a:rPr lang="en-US" b="1" dirty="0"/>
              <a:t>Animals</a:t>
            </a:r>
            <a:r>
              <a:rPr lang="en-US" dirty="0"/>
              <a:t> and </a:t>
            </a:r>
            <a:r>
              <a:rPr lang="en-US" b="1" dirty="0"/>
              <a:t>science</a:t>
            </a:r>
            <a:r>
              <a:rPr lang="en-US" dirty="0"/>
              <a:t> are the two most popular categories of content, showing that people enjoy "real-life" and "factual" content the most.</a:t>
            </a:r>
            <a:endParaRPr lang="en-US" sz="1800" dirty="0"/>
          </a:p>
        </p:txBody>
      </p:sp>
      <p:sp>
        <p:nvSpPr>
          <p:cNvPr id="19" name="TextBox 18">
            <a:extLst>
              <a:ext uri="{FF2B5EF4-FFF2-40B4-BE49-F238E27FC236}">
                <a16:creationId xmlns:a16="http://schemas.microsoft.com/office/drawing/2014/main" id="{13D28331-2919-6FAA-3791-C01D7521D0CF}"/>
              </a:ext>
            </a:extLst>
          </p:cNvPr>
          <p:cNvSpPr txBox="1"/>
          <p:nvPr/>
        </p:nvSpPr>
        <p:spPr>
          <a:xfrm>
            <a:off x="11049000" y="4756214"/>
            <a:ext cx="6878096" cy="646331"/>
          </a:xfrm>
          <a:prstGeom prst="rect">
            <a:avLst/>
          </a:prstGeom>
          <a:noFill/>
        </p:spPr>
        <p:txBody>
          <a:bodyPr wrap="square">
            <a:spAutoFit/>
          </a:bodyPr>
          <a:lstStyle/>
          <a:p>
            <a:pPr algn="just"/>
            <a:r>
              <a:rPr lang="en-US" sz="1800" b="1" dirty="0"/>
              <a:t>May 2021 </a:t>
            </a:r>
            <a:r>
              <a:rPr lang="en-US" sz="1800" dirty="0"/>
              <a:t>was the month with the most post reactions with a total of 2134 reactions. Followed by </a:t>
            </a:r>
            <a:r>
              <a:rPr lang="en-US" sz="1800" b="1" dirty="0"/>
              <a:t>January 2021 </a:t>
            </a:r>
            <a:r>
              <a:rPr lang="en-US" sz="1800" dirty="0"/>
              <a:t>and </a:t>
            </a:r>
            <a:r>
              <a:rPr lang="en-US" sz="1800" b="1" dirty="0"/>
              <a:t>August 2020.</a:t>
            </a:r>
            <a:endParaRPr lang="en-US" sz="1800" dirty="0"/>
          </a:p>
        </p:txBody>
      </p:sp>
      <p:sp>
        <p:nvSpPr>
          <p:cNvPr id="26" name="TextBox 25">
            <a:extLst>
              <a:ext uri="{FF2B5EF4-FFF2-40B4-BE49-F238E27FC236}">
                <a16:creationId xmlns:a16="http://schemas.microsoft.com/office/drawing/2014/main" id="{2BF81283-D40B-B5DF-DAEA-096BA92075FB}"/>
              </a:ext>
            </a:extLst>
          </p:cNvPr>
          <p:cNvSpPr txBox="1"/>
          <p:nvPr/>
        </p:nvSpPr>
        <p:spPr>
          <a:xfrm>
            <a:off x="11049000" y="7453920"/>
            <a:ext cx="6852696" cy="923330"/>
          </a:xfrm>
          <a:prstGeom prst="rect">
            <a:avLst/>
          </a:prstGeom>
          <a:noFill/>
        </p:spPr>
        <p:txBody>
          <a:bodyPr wrap="square">
            <a:spAutoFit/>
          </a:bodyPr>
          <a:lstStyle/>
          <a:p>
            <a:pPr algn="just"/>
            <a:r>
              <a:rPr lang="en-US" sz="1800" dirty="0"/>
              <a:t>The most popular post, </a:t>
            </a:r>
            <a:r>
              <a:rPr lang="en-US" b="1" dirty="0"/>
              <a:t>"292051b5-b835-4a60-962a-bddf10da82bd" </a:t>
            </a:r>
            <a:r>
              <a:rPr lang="en-US" sz="1800" dirty="0"/>
              <a:t>has 2222 total popularity score. Followed by </a:t>
            </a:r>
            <a:r>
              <a:rPr lang="en-US" b="1" dirty="0"/>
              <a:t>“697af362-e84b-4429-b4ea-4123c6ab44ba” </a:t>
            </a:r>
            <a:r>
              <a:rPr lang="en-US" sz="1800" dirty="0"/>
              <a:t>and </a:t>
            </a:r>
            <a:r>
              <a:rPr lang="en-US" b="1" dirty="0"/>
              <a:t>“4dd4da35-453e-466d-95ca-b1a7710fac1f”</a:t>
            </a:r>
            <a:r>
              <a:rPr lang="en-US" sz="1800"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27530" y="4541422"/>
            <a:ext cx="4703553" cy="1231106"/>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0D050B11-6E61-9886-A31C-E8AAA3196866}"/>
              </a:ext>
            </a:extLst>
          </p:cNvPr>
          <p:cNvSpPr txBox="1"/>
          <p:nvPr/>
        </p:nvSpPr>
        <p:spPr>
          <a:xfrm>
            <a:off x="11049000" y="1790700"/>
            <a:ext cx="6878096" cy="1200329"/>
          </a:xfrm>
          <a:prstGeom prst="rect">
            <a:avLst/>
          </a:prstGeom>
          <a:noFill/>
        </p:spPr>
        <p:txBody>
          <a:bodyPr wrap="square">
            <a:spAutoFit/>
          </a:bodyPr>
          <a:lstStyle/>
          <a:p>
            <a:pPr algn="just"/>
            <a:r>
              <a:rPr lang="en-US" b="1" dirty="0"/>
              <a:t>Food</a:t>
            </a:r>
            <a:r>
              <a:rPr lang="en-US" dirty="0"/>
              <a:t> is a common theme with the top 5 categories with </a:t>
            </a:r>
            <a:r>
              <a:rPr lang="en-US" b="1" dirty="0"/>
              <a:t>"Healthy Eating"</a:t>
            </a:r>
            <a:r>
              <a:rPr lang="en-US" dirty="0"/>
              <a:t> ranking the highest. This may give an indication to the audience within your user base. You could use this insight to create a campaign and work with healthy eating brands to boost user engagement.</a:t>
            </a:r>
            <a:endParaRPr lang="en-US" sz="1800" dirty="0"/>
          </a:p>
        </p:txBody>
      </p:sp>
      <p:sp>
        <p:nvSpPr>
          <p:cNvPr id="19" name="TextBox 18">
            <a:extLst>
              <a:ext uri="{FF2B5EF4-FFF2-40B4-BE49-F238E27FC236}">
                <a16:creationId xmlns:a16="http://schemas.microsoft.com/office/drawing/2014/main" id="{13D28331-2919-6FAA-3791-C01D7521D0CF}"/>
              </a:ext>
            </a:extLst>
          </p:cNvPr>
          <p:cNvSpPr txBox="1"/>
          <p:nvPr/>
        </p:nvSpPr>
        <p:spPr>
          <a:xfrm>
            <a:off x="11049000" y="4801969"/>
            <a:ext cx="6878096" cy="646331"/>
          </a:xfrm>
          <a:prstGeom prst="rect">
            <a:avLst/>
          </a:prstGeom>
          <a:noFill/>
        </p:spPr>
        <p:txBody>
          <a:bodyPr wrap="square">
            <a:spAutoFit/>
          </a:bodyPr>
          <a:lstStyle/>
          <a:p>
            <a:pPr algn="just"/>
            <a:r>
              <a:rPr lang="en-US" dirty="0"/>
              <a:t>Most of the content gains positive sentiment with an average popularity score of 39.64. This means that the post is generally positive.</a:t>
            </a:r>
          </a:p>
        </p:txBody>
      </p:sp>
      <p:sp>
        <p:nvSpPr>
          <p:cNvPr id="26" name="TextBox 25">
            <a:extLst>
              <a:ext uri="{FF2B5EF4-FFF2-40B4-BE49-F238E27FC236}">
                <a16:creationId xmlns:a16="http://schemas.microsoft.com/office/drawing/2014/main" id="{2BF81283-D40B-B5DF-DAEA-096BA92075FB}"/>
              </a:ext>
            </a:extLst>
          </p:cNvPr>
          <p:cNvSpPr txBox="1"/>
          <p:nvPr/>
        </p:nvSpPr>
        <p:spPr>
          <a:xfrm>
            <a:off x="11049000" y="7581900"/>
            <a:ext cx="6852696" cy="646331"/>
          </a:xfrm>
          <a:prstGeom prst="rect">
            <a:avLst/>
          </a:prstGeom>
          <a:noFill/>
        </p:spPr>
        <p:txBody>
          <a:bodyPr wrap="square">
            <a:spAutoFit/>
          </a:bodyPr>
          <a:lstStyle/>
          <a:p>
            <a:pPr algn="just"/>
            <a:r>
              <a:rPr lang="en-US" dirty="0"/>
              <a:t>This ad-hoc analysis is insightful, but it's time to take this analysis into large scale production for real-time understanding of the business. </a:t>
            </a:r>
          </a:p>
        </p:txBody>
      </p:sp>
    </p:spTree>
    <p:extLst>
      <p:ext uri="{BB962C8B-B14F-4D97-AF65-F5344CB8AC3E}">
        <p14:creationId xmlns:p14="http://schemas.microsoft.com/office/powerpoint/2010/main" val="2835797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51770" y="723900"/>
            <a:ext cx="7217698"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Recommendation</a:t>
            </a: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72300"/>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0D050B11-6E61-9886-A31C-E8AAA3196866}"/>
              </a:ext>
            </a:extLst>
          </p:cNvPr>
          <p:cNvSpPr txBox="1"/>
          <p:nvPr/>
        </p:nvSpPr>
        <p:spPr>
          <a:xfrm>
            <a:off x="651770" y="2324100"/>
            <a:ext cx="17102830" cy="6986528"/>
          </a:xfrm>
          <a:prstGeom prst="rect">
            <a:avLst/>
          </a:prstGeom>
          <a:noFill/>
        </p:spPr>
        <p:txBody>
          <a:bodyPr wrap="square">
            <a:spAutoFit/>
          </a:bodyPr>
          <a:lstStyle/>
          <a:p>
            <a:pPr marL="342900" indent="-342900" algn="just">
              <a:buFont typeface="Arial" panose="020B0604020202020204" pitchFamily="34" charset="0"/>
              <a:buChar char="•"/>
            </a:pPr>
            <a:r>
              <a:rPr lang="en-US" sz="2800" dirty="0"/>
              <a:t>Content about animals is clearly resonating with the audience, garnering the most reactions and the highest overall popularity score. This suggests an opportunity to focus on creating or showing more animal-themed content.</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Analyze the most popular posts to understand what resonates with the audience. Look for common themes, formats, and approaches to enhance the app’s algorithm.</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Don't neglect other high-performing categories like science, healthy eating, technology, and food. Consider creating or showing content that caters to these interests as well.</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May appears to be the month with higher engagement, so create a plan to potentially capitalize on the trend.</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Consider creator partnerships with creators who specialize in popular categories like animals, science, and healthy eating. This can help to expand reach and tap into new audiences.</a:t>
            </a:r>
          </a:p>
          <a:p>
            <a:pPr algn="just"/>
            <a:endParaRPr lang="en-US" sz="2800" dirty="0"/>
          </a:p>
          <a:p>
            <a:pPr marL="342900" indent="-342900" algn="just">
              <a:buFont typeface="Arial" panose="020B0604020202020204" pitchFamily="34" charset="0"/>
              <a:buChar char="•"/>
            </a:pPr>
            <a:r>
              <a:rPr lang="en-US" sz="2800" dirty="0"/>
              <a:t>Collaborate with relevant brands to create sponsored content that aligns with the audience's interests.</a:t>
            </a:r>
          </a:p>
        </p:txBody>
      </p:sp>
      <p:grpSp>
        <p:nvGrpSpPr>
          <p:cNvPr id="28" name="Group 12">
            <a:extLst>
              <a:ext uri="{FF2B5EF4-FFF2-40B4-BE49-F238E27FC236}">
                <a16:creationId xmlns:a16="http://schemas.microsoft.com/office/drawing/2014/main" id="{CF4C4D70-9BF2-4390-BC31-3421C715054E}"/>
              </a:ext>
            </a:extLst>
          </p:cNvPr>
          <p:cNvGrpSpPr/>
          <p:nvPr/>
        </p:nvGrpSpPr>
        <p:grpSpPr>
          <a:xfrm>
            <a:off x="9144000" y="-613332"/>
            <a:ext cx="9711338" cy="2017079"/>
            <a:chOff x="0" y="0"/>
            <a:chExt cx="12948451" cy="2689439"/>
          </a:xfrm>
        </p:grpSpPr>
        <p:pic>
          <p:nvPicPr>
            <p:cNvPr id="29" name="Picture 13">
              <a:extLst>
                <a:ext uri="{FF2B5EF4-FFF2-40B4-BE49-F238E27FC236}">
                  <a16:creationId xmlns:a16="http://schemas.microsoft.com/office/drawing/2014/main" id="{A62050A9-D4BB-4F98-A6AF-CCA08CF475C0}"/>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30" name="Picture 14">
              <a:extLst>
                <a:ext uri="{FF2B5EF4-FFF2-40B4-BE49-F238E27FC236}">
                  <a16:creationId xmlns:a16="http://schemas.microsoft.com/office/drawing/2014/main" id="{E84969BF-0AE4-49B0-AD0B-29A400657658}"/>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31" name="Picture 15">
              <a:extLst>
                <a:ext uri="{FF2B5EF4-FFF2-40B4-BE49-F238E27FC236}">
                  <a16:creationId xmlns:a16="http://schemas.microsoft.com/office/drawing/2014/main" id="{F390D6D2-3E28-48A5-BB73-A61F5A5A9E9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32" name="Picture 16">
              <a:extLst>
                <a:ext uri="{FF2B5EF4-FFF2-40B4-BE49-F238E27FC236}">
                  <a16:creationId xmlns:a16="http://schemas.microsoft.com/office/drawing/2014/main" id="{1E9DEBDA-C7C4-49E9-A56D-4D8D3B87B53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extLst>
      <p:ext uri="{BB962C8B-B14F-4D97-AF65-F5344CB8AC3E}">
        <p14:creationId xmlns:p14="http://schemas.microsoft.com/office/powerpoint/2010/main" val="249051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75781" y="2651833"/>
            <a:ext cx="8673443" cy="4983334"/>
            <a:chOff x="0" y="0"/>
            <a:chExt cx="11564591" cy="5645314"/>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3347148"/>
            </a:xfrm>
            <a:prstGeom prst="rect">
              <a:avLst/>
            </a:prstGeom>
          </p:spPr>
          <p:txBody>
            <a:bodyPr lIns="0" tIns="0" rIns="0" bIns="0" rtlCol="0" anchor="t">
              <a:spAutoFit/>
            </a:bodyPr>
            <a:lstStyle/>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Project recap</a:t>
              </a:r>
            </a:p>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Problem</a:t>
              </a:r>
            </a:p>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The Analytics team</a:t>
              </a:r>
            </a:p>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Process</a:t>
              </a:r>
            </a:p>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Insights</a:t>
              </a:r>
            </a:p>
            <a:p>
              <a:pPr marL="457200" indent="-457200">
                <a:buFont typeface="Arial" panose="020B0604020202020204" pitchFamily="34" charset="0"/>
                <a:buChar char="•"/>
              </a:pPr>
              <a:r>
                <a:rPr lang="en-US" sz="32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EBBEA6E-CAAE-10D9-EB9D-DB9C608AD80F}"/>
              </a:ext>
            </a:extLst>
          </p:cNvPr>
          <p:cNvSpPr txBox="1"/>
          <p:nvPr/>
        </p:nvSpPr>
        <p:spPr>
          <a:xfrm>
            <a:off x="8782194" y="2552700"/>
            <a:ext cx="7160671" cy="5170646"/>
          </a:xfrm>
          <a:prstGeom prst="rect">
            <a:avLst/>
          </a:prstGeom>
          <a:noFill/>
        </p:spPr>
        <p:txBody>
          <a:bodyPr wrap="square" rtlCol="0">
            <a:spAutoFit/>
          </a:bodyPr>
          <a:lstStyle/>
          <a:p>
            <a:pPr algn="just"/>
            <a:r>
              <a:rPr lang="en-US" sz="2200" dirty="0">
                <a:latin typeface="Graphik Regular" panose="020B0503030202060203"/>
              </a:rPr>
              <a:t>The client is </a:t>
            </a:r>
            <a:r>
              <a:rPr lang="en-US" sz="2200" dirty="0" err="1">
                <a:latin typeface="Graphik Regular" panose="020B0503030202060203"/>
              </a:rPr>
              <a:t>SocialBuzz</a:t>
            </a:r>
            <a:r>
              <a:rPr lang="en-US" sz="2200" dirty="0">
                <a:latin typeface="Graphik Regular" panose="020B0503030202060203"/>
              </a:rPr>
              <a:t>, a social media and content creation company based in San </a:t>
            </a:r>
            <a:r>
              <a:rPr lang="en-US" sz="2200" dirty="0" err="1">
                <a:latin typeface="Graphik Regular" panose="020B0503030202060203"/>
              </a:rPr>
              <a:t>Fransisco</a:t>
            </a:r>
            <a:r>
              <a:rPr lang="en-US" sz="2200" dirty="0">
                <a:latin typeface="Graphik Regular" panose="020B0503030202060203"/>
              </a:rPr>
              <a:t>. The company was established in 2010.</a:t>
            </a:r>
          </a:p>
          <a:p>
            <a:pPr algn="just"/>
            <a:endParaRPr lang="en-US" sz="2200" dirty="0">
              <a:latin typeface="Graphik Regular" panose="020B0503030202060203"/>
            </a:endParaRPr>
          </a:p>
          <a:p>
            <a:pPr algn="just"/>
            <a:r>
              <a:rPr lang="en-US" sz="2200" dirty="0">
                <a:latin typeface="Graphik Regular" panose="020B0503030202060203"/>
              </a:rPr>
              <a:t>They have scaled quicker than anticipated and need the help of an advisory firm to oversee their scaling process effectively. They are looking to bring in external expertise to handle the large amount of data.</a:t>
            </a:r>
          </a:p>
          <a:p>
            <a:pPr algn="just"/>
            <a:endParaRPr lang="en-US" sz="2200" dirty="0">
              <a:latin typeface="Graphik Regular" panose="020B0503030202060203"/>
            </a:endParaRPr>
          </a:p>
          <a:p>
            <a:pPr algn="just"/>
            <a:r>
              <a:rPr lang="en-US" sz="2200" dirty="0">
                <a:latin typeface="Graphik Regular" panose="020B0503030202060203"/>
              </a:rPr>
              <a:t>In this 3 month initial project, they are expecting the following:</a:t>
            </a:r>
          </a:p>
          <a:p>
            <a:pPr marL="342900" indent="-342900" algn="just">
              <a:buFont typeface="Arial" panose="020B0604020202020204" pitchFamily="34" charset="0"/>
              <a:buChar char="•"/>
            </a:pPr>
            <a:r>
              <a:rPr lang="en-US" sz="2200" dirty="0">
                <a:latin typeface="Graphik Regular" panose="020B0503030202060203"/>
              </a:rPr>
              <a:t>An audit of their big data practice </a:t>
            </a:r>
          </a:p>
          <a:p>
            <a:pPr marL="342900" indent="-342900" algn="just">
              <a:buFont typeface="Arial" panose="020B0604020202020204" pitchFamily="34" charset="0"/>
              <a:buChar char="•"/>
            </a:pPr>
            <a:r>
              <a:rPr lang="en-US" sz="2200" dirty="0">
                <a:latin typeface="Graphik Regular" panose="020B0503030202060203"/>
              </a:rPr>
              <a:t>Recommendations for a successful IPO  </a:t>
            </a:r>
          </a:p>
          <a:p>
            <a:pPr marL="342900" indent="-342900" algn="just">
              <a:buFont typeface="Arial" panose="020B0604020202020204" pitchFamily="34" charset="0"/>
              <a:buChar char="•"/>
            </a:pPr>
            <a:r>
              <a:rPr lang="en-US" sz="2200" dirty="0">
                <a:latin typeface="Graphik Regular" panose="020B0503030202060203"/>
              </a:rPr>
              <a:t>An analysis of their content categories that highlights the top 5 categories with the largest aggregate popularity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2D600151-D30C-ED53-8281-1A0CFFD70F5C}"/>
              </a:ext>
            </a:extLst>
          </p:cNvPr>
          <p:cNvSpPr txBox="1"/>
          <p:nvPr/>
        </p:nvSpPr>
        <p:spPr>
          <a:xfrm>
            <a:off x="2449163" y="5143500"/>
            <a:ext cx="7068906" cy="4401205"/>
          </a:xfrm>
          <a:prstGeom prst="rect">
            <a:avLst/>
          </a:prstGeom>
          <a:noFill/>
        </p:spPr>
        <p:txBody>
          <a:bodyPr wrap="square" rtlCol="0">
            <a:spAutoFit/>
          </a:bodyPr>
          <a:lstStyle/>
          <a:p>
            <a:pPr marL="457200" indent="-457200" algn="just">
              <a:buFont typeface="Arial" panose="020B0604020202020204" pitchFamily="34" charset="0"/>
              <a:buChar char="•"/>
            </a:pPr>
            <a:r>
              <a:rPr lang="en-US" sz="2800" b="1" dirty="0">
                <a:solidFill>
                  <a:schemeClr val="bg1"/>
                </a:solidFill>
                <a:latin typeface="Graphik Regular" panose="020B0503030202060203"/>
              </a:rPr>
              <a:t>Over 100,000 contents per day </a:t>
            </a:r>
            <a:r>
              <a:rPr lang="en-US" sz="2800" dirty="0">
                <a:solidFill>
                  <a:schemeClr val="bg1"/>
                </a:solidFill>
                <a:latin typeface="Graphik Regular" panose="020B0503030202060203"/>
              </a:rPr>
              <a:t>ranging from text, images, videos, and GIFs. </a:t>
            </a:r>
          </a:p>
          <a:p>
            <a:pPr marL="457200" indent="-457200" algn="just">
              <a:buFont typeface="Arial" panose="020B0604020202020204" pitchFamily="34" charset="0"/>
              <a:buChar char="•"/>
            </a:pPr>
            <a:r>
              <a:rPr lang="en-US" sz="2800" dirty="0">
                <a:solidFill>
                  <a:schemeClr val="bg1"/>
                </a:solidFill>
                <a:latin typeface="Graphik Regular" panose="020B0503030202060203"/>
              </a:rPr>
              <a:t>More than </a:t>
            </a:r>
            <a:r>
              <a:rPr lang="en-US" sz="2800" b="1" dirty="0">
                <a:solidFill>
                  <a:schemeClr val="bg1"/>
                </a:solidFill>
                <a:latin typeface="Graphik Regular" panose="020B0503030202060203"/>
              </a:rPr>
              <a:t>36,5 million contents per year</a:t>
            </a:r>
            <a:r>
              <a:rPr lang="en-US" sz="2800" dirty="0">
                <a:solidFill>
                  <a:schemeClr val="bg1"/>
                </a:solidFill>
                <a:latin typeface="Graphik Regular" panose="020B0503030202060203"/>
              </a:rPr>
              <a:t>. This signifies rapid growth and massive data volume.</a:t>
            </a:r>
          </a:p>
          <a:p>
            <a:pPr algn="just"/>
            <a:endParaRPr lang="en-US" sz="2800" dirty="0">
              <a:solidFill>
                <a:schemeClr val="bg1"/>
              </a:solidFill>
              <a:latin typeface="Graphik Regular" panose="020B0503030202060203"/>
            </a:endParaRPr>
          </a:p>
          <a:p>
            <a:pPr marL="457200" indent="-457200" algn="just">
              <a:buFont typeface="Arial" panose="020B0604020202020204" pitchFamily="34" charset="0"/>
              <a:buChar char="•"/>
            </a:pPr>
            <a:r>
              <a:rPr lang="en-US" sz="2800" b="1" dirty="0">
                <a:solidFill>
                  <a:schemeClr val="bg1"/>
                </a:solidFill>
                <a:latin typeface="Graphik Regular" panose="020B0503030202060203"/>
              </a:rPr>
              <a:t>How to use the data to increase user engagement? </a:t>
            </a:r>
            <a:r>
              <a:rPr lang="en-US" sz="2800" dirty="0">
                <a:solidFill>
                  <a:schemeClr val="bg1"/>
                </a:solidFill>
                <a:latin typeface="Graphik Regular" panose="020B0503030202060203"/>
              </a:rPr>
              <a:t>Analysis of the </a:t>
            </a:r>
            <a:r>
              <a:rPr lang="en-US" sz="2800" b="1" dirty="0">
                <a:solidFill>
                  <a:schemeClr val="bg1"/>
                </a:solidFill>
                <a:latin typeface="Graphik Regular" panose="020B0503030202060203"/>
              </a:rPr>
              <a:t>top 5 most popular</a:t>
            </a:r>
            <a:r>
              <a:rPr lang="en-US" sz="2800" dirty="0">
                <a:solidFill>
                  <a:schemeClr val="bg1"/>
                </a:solidFill>
                <a:latin typeface="Graphik Regular" panose="020B0503030202060203"/>
              </a:rPr>
              <a:t> </a:t>
            </a:r>
            <a:r>
              <a:rPr lang="en-US" sz="2800" b="1" dirty="0">
                <a:solidFill>
                  <a:schemeClr val="bg1"/>
                </a:solidFill>
                <a:latin typeface="Graphik Regular" panose="020B0503030202060203"/>
              </a:rPr>
              <a:t>content categories, top contents, and monthly content performance.</a:t>
            </a:r>
            <a:endParaRPr lang="en-US" sz="2800" dirty="0">
              <a:solidFill>
                <a:schemeClr val="bg1"/>
              </a:solidFill>
              <a:latin typeface="Graphik Regular" panose="020B050303020206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raphik Regular" panose="020B0503030202060203"/>
              </a:endParaRPr>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026865"/>
            <a:ext cx="2085137" cy="2451013"/>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raphik Regular" panose="020B0503030202060203"/>
              </a:endParaRPr>
            </a:p>
          </p:txBody>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a:rPr>
              <a:t>The Analytics team</a:t>
            </a:r>
          </a:p>
        </p:txBody>
      </p:sp>
      <p:sp>
        <p:nvSpPr>
          <p:cNvPr id="32" name="TextBox 31">
            <a:extLst>
              <a:ext uri="{FF2B5EF4-FFF2-40B4-BE49-F238E27FC236}">
                <a16:creationId xmlns:a16="http://schemas.microsoft.com/office/drawing/2014/main" id="{0C3E8DE2-1C8E-D990-3F1E-CDA95C777976}"/>
              </a:ext>
            </a:extLst>
          </p:cNvPr>
          <p:cNvSpPr txBox="1"/>
          <p:nvPr/>
        </p:nvSpPr>
        <p:spPr>
          <a:xfrm>
            <a:off x="14293092" y="1703815"/>
            <a:ext cx="3455677" cy="830997"/>
          </a:xfrm>
          <a:prstGeom prst="rect">
            <a:avLst/>
          </a:prstGeom>
          <a:noFill/>
        </p:spPr>
        <p:txBody>
          <a:bodyPr wrap="square" rtlCol="0">
            <a:spAutoFit/>
          </a:bodyPr>
          <a:lstStyle/>
          <a:p>
            <a:r>
              <a:rPr lang="en-US" sz="2400" b="1" dirty="0">
                <a:latin typeface="Graphik Regular" panose="020B0503030202060203"/>
              </a:rPr>
              <a:t>Andrew Fleming </a:t>
            </a:r>
          </a:p>
          <a:p>
            <a:r>
              <a:rPr lang="en-US" sz="2400" dirty="0">
                <a:latin typeface="Graphik Regular" panose="020B0503030202060203"/>
              </a:rPr>
              <a:t>Chief Technical Architect</a:t>
            </a:r>
          </a:p>
        </p:txBody>
      </p:sp>
      <p:sp>
        <p:nvSpPr>
          <p:cNvPr id="33" name="TextBox 32">
            <a:extLst>
              <a:ext uri="{FF2B5EF4-FFF2-40B4-BE49-F238E27FC236}">
                <a16:creationId xmlns:a16="http://schemas.microsoft.com/office/drawing/2014/main" id="{A736562C-B212-2217-60F0-6894ABC4E52C}"/>
              </a:ext>
            </a:extLst>
          </p:cNvPr>
          <p:cNvSpPr txBox="1"/>
          <p:nvPr/>
        </p:nvSpPr>
        <p:spPr>
          <a:xfrm>
            <a:off x="14293091" y="4849016"/>
            <a:ext cx="3455677" cy="830997"/>
          </a:xfrm>
          <a:prstGeom prst="rect">
            <a:avLst/>
          </a:prstGeom>
          <a:noFill/>
        </p:spPr>
        <p:txBody>
          <a:bodyPr wrap="square" rtlCol="0">
            <a:spAutoFit/>
          </a:bodyPr>
          <a:lstStyle/>
          <a:p>
            <a:r>
              <a:rPr lang="en-US" sz="2400" b="1" dirty="0">
                <a:latin typeface="Graphik Regular" panose="020B0503030202060203"/>
              </a:rPr>
              <a:t>Marcus </a:t>
            </a:r>
            <a:r>
              <a:rPr lang="en-US" sz="2400" b="1" dirty="0" err="1">
                <a:latin typeface="Graphik Regular" panose="020B0503030202060203"/>
              </a:rPr>
              <a:t>Rompton</a:t>
            </a:r>
            <a:r>
              <a:rPr lang="en-US" sz="2400" b="1" dirty="0">
                <a:latin typeface="Graphik Regular" panose="020B0503030202060203"/>
              </a:rPr>
              <a:t> </a:t>
            </a:r>
          </a:p>
          <a:p>
            <a:r>
              <a:rPr lang="en-US" sz="2400" dirty="0">
                <a:latin typeface="Graphik Regular" panose="020B0503030202060203"/>
              </a:rPr>
              <a:t>Senior Principle</a:t>
            </a:r>
          </a:p>
        </p:txBody>
      </p:sp>
      <p:sp>
        <p:nvSpPr>
          <p:cNvPr id="34" name="TextBox 33">
            <a:extLst>
              <a:ext uri="{FF2B5EF4-FFF2-40B4-BE49-F238E27FC236}">
                <a16:creationId xmlns:a16="http://schemas.microsoft.com/office/drawing/2014/main" id="{0FA60F5A-0166-40CD-6EE9-09FCBFF44BF7}"/>
              </a:ext>
            </a:extLst>
          </p:cNvPr>
          <p:cNvSpPr txBox="1"/>
          <p:nvPr/>
        </p:nvSpPr>
        <p:spPr>
          <a:xfrm>
            <a:off x="14293090" y="7752188"/>
            <a:ext cx="3455677" cy="830997"/>
          </a:xfrm>
          <a:prstGeom prst="rect">
            <a:avLst/>
          </a:prstGeom>
          <a:noFill/>
        </p:spPr>
        <p:txBody>
          <a:bodyPr wrap="square" rtlCol="0">
            <a:spAutoFit/>
          </a:bodyPr>
          <a:lstStyle/>
          <a:p>
            <a:r>
              <a:rPr lang="en-US" sz="2400" b="1" dirty="0">
                <a:latin typeface="Graphik Regular" panose="020B0503030202060203"/>
              </a:rPr>
              <a:t>Giselle Halim</a:t>
            </a:r>
          </a:p>
          <a:p>
            <a:r>
              <a:rPr lang="en-US" sz="2400" dirty="0">
                <a:latin typeface="Graphik Regular" panose="020B0503030202060203"/>
              </a:rPr>
              <a:t>Data Analyst</a:t>
            </a:r>
          </a:p>
        </p:txBody>
      </p:sp>
      <p:grpSp>
        <p:nvGrpSpPr>
          <p:cNvPr id="47" name="Group 28">
            <a:extLst>
              <a:ext uri="{FF2B5EF4-FFF2-40B4-BE49-F238E27FC236}">
                <a16:creationId xmlns:a16="http://schemas.microsoft.com/office/drawing/2014/main" id="{F9097165-ECCE-EBF5-FAF0-64503E090EB8}"/>
              </a:ext>
            </a:extLst>
          </p:cNvPr>
          <p:cNvGrpSpPr>
            <a:grpSpLocks noChangeAspect="1"/>
          </p:cNvGrpSpPr>
          <p:nvPr/>
        </p:nvGrpSpPr>
        <p:grpSpPr>
          <a:xfrm>
            <a:off x="11430000" y="1028700"/>
            <a:ext cx="2174041" cy="2165548"/>
            <a:chOff x="0" y="0"/>
            <a:chExt cx="6502400" cy="6477000"/>
          </a:xfrm>
        </p:grpSpPr>
        <p:sp>
          <p:nvSpPr>
            <p:cNvPr id="48" name="Freeform 29">
              <a:extLst>
                <a:ext uri="{FF2B5EF4-FFF2-40B4-BE49-F238E27FC236}">
                  <a16:creationId xmlns:a16="http://schemas.microsoft.com/office/drawing/2014/main" id="{307A802F-3805-4364-37F3-EC9FCC6C6842}"/>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latin typeface="Graphik Regular" panose="020B0503030202060203"/>
              </a:endParaRPr>
            </a:p>
          </p:txBody>
        </p:sp>
        <p:sp>
          <p:nvSpPr>
            <p:cNvPr id="49" name="Freeform 30">
              <a:extLst>
                <a:ext uri="{FF2B5EF4-FFF2-40B4-BE49-F238E27FC236}">
                  <a16:creationId xmlns:a16="http://schemas.microsoft.com/office/drawing/2014/main" id="{507E940D-12E6-921F-8B0D-0E9E71156AAA}"/>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19" name="Picture 18">
            <a:extLst>
              <a:ext uri="{FF2B5EF4-FFF2-40B4-BE49-F238E27FC236}">
                <a16:creationId xmlns:a16="http://schemas.microsoft.com/office/drawing/2014/main" id="{8E4FEE10-B24C-444B-ABC1-5A69622944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123" y="6844936"/>
            <a:ext cx="2011680" cy="2388869"/>
          </a:xfrm>
          <a:prstGeom prst="ellipse">
            <a:avLst/>
          </a:prstGeom>
          <a:ln w="63500" cap="rnd">
            <a:solidFill>
              <a:srgbClr val="2E44D8"/>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DCB5693A-734A-F7E3-34C6-666B222DC0A5}"/>
              </a:ext>
            </a:extLst>
          </p:cNvPr>
          <p:cNvSpPr/>
          <p:nvPr/>
        </p:nvSpPr>
        <p:spPr>
          <a:xfrm>
            <a:off x="4118758" y="1266888"/>
            <a:ext cx="8763000" cy="11674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latin typeface="Graphik Regular" panose="020B0503030202060203"/>
              </a:rPr>
              <a:t>Project and Data Understanding</a:t>
            </a:r>
          </a:p>
        </p:txBody>
      </p:sp>
      <p:sp>
        <p:nvSpPr>
          <p:cNvPr id="40" name="Rectangle 39">
            <a:extLst>
              <a:ext uri="{FF2B5EF4-FFF2-40B4-BE49-F238E27FC236}">
                <a16:creationId xmlns:a16="http://schemas.microsoft.com/office/drawing/2014/main" id="{809FD17D-32FC-160E-1AC2-A004BC96046D}"/>
              </a:ext>
            </a:extLst>
          </p:cNvPr>
          <p:cNvSpPr/>
          <p:nvPr/>
        </p:nvSpPr>
        <p:spPr>
          <a:xfrm>
            <a:off x="5864639" y="2878976"/>
            <a:ext cx="8763000" cy="11674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latin typeface="Graphik Regular" panose="020B0503030202060203"/>
              </a:rPr>
              <a:t>Data Cleaning</a:t>
            </a:r>
          </a:p>
        </p:txBody>
      </p:sp>
      <p:sp>
        <p:nvSpPr>
          <p:cNvPr id="41" name="Rectangle 40">
            <a:extLst>
              <a:ext uri="{FF2B5EF4-FFF2-40B4-BE49-F238E27FC236}">
                <a16:creationId xmlns:a16="http://schemas.microsoft.com/office/drawing/2014/main" id="{E204BBAA-7C0F-4289-25D6-A611E91B1F40}"/>
              </a:ext>
            </a:extLst>
          </p:cNvPr>
          <p:cNvSpPr/>
          <p:nvPr/>
        </p:nvSpPr>
        <p:spPr>
          <a:xfrm>
            <a:off x="7714481" y="4491064"/>
            <a:ext cx="8763000" cy="11674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latin typeface="Graphik Regular" panose="020B0503030202060203"/>
              </a:rPr>
              <a:t>Data Analysis</a:t>
            </a:r>
          </a:p>
        </p:txBody>
      </p:sp>
      <p:sp>
        <p:nvSpPr>
          <p:cNvPr id="42" name="Rectangle 41">
            <a:extLst>
              <a:ext uri="{FF2B5EF4-FFF2-40B4-BE49-F238E27FC236}">
                <a16:creationId xmlns:a16="http://schemas.microsoft.com/office/drawing/2014/main" id="{1B695965-F155-27A2-A74A-C7A78C4ADA0F}"/>
              </a:ext>
            </a:extLst>
          </p:cNvPr>
          <p:cNvSpPr/>
          <p:nvPr/>
        </p:nvSpPr>
        <p:spPr>
          <a:xfrm>
            <a:off x="9607590" y="6103152"/>
            <a:ext cx="8763000" cy="11674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latin typeface="Graphik Regular" panose="020B0503030202060203"/>
              </a:rPr>
              <a:t>Data Visualizations</a:t>
            </a:r>
          </a:p>
        </p:txBody>
      </p:sp>
      <p:sp>
        <p:nvSpPr>
          <p:cNvPr id="43" name="Rectangle 42">
            <a:extLst>
              <a:ext uri="{FF2B5EF4-FFF2-40B4-BE49-F238E27FC236}">
                <a16:creationId xmlns:a16="http://schemas.microsoft.com/office/drawing/2014/main" id="{3C45A22B-A884-6934-DA06-122948E7FCDD}"/>
              </a:ext>
            </a:extLst>
          </p:cNvPr>
          <p:cNvSpPr/>
          <p:nvPr/>
        </p:nvSpPr>
        <p:spPr>
          <a:xfrm>
            <a:off x="11337710" y="7715240"/>
            <a:ext cx="8763000" cy="11674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latin typeface="Graphik Regular" panose="020B0503030202060203"/>
              </a:rPr>
              <a:t>Insights and </a:t>
            </a:r>
          </a:p>
          <a:p>
            <a:r>
              <a:rPr lang="en-US" sz="4800" b="1" dirty="0">
                <a:latin typeface="Graphik Regular" panose="020B0503030202060203"/>
              </a:rPr>
              <a:t>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a:extLst>
              <a:ext uri="{FF2B5EF4-FFF2-40B4-BE49-F238E27FC236}">
                <a16:creationId xmlns:a16="http://schemas.microsoft.com/office/drawing/2014/main" id="{DCEFA6A0-EB7A-4077-9EC9-BAB16AE52DC8}"/>
              </a:ext>
            </a:extLst>
          </p:cNvPr>
          <p:cNvSpPr txBox="1"/>
          <p:nvPr/>
        </p:nvSpPr>
        <p:spPr>
          <a:xfrm>
            <a:off x="1028700" y="940594"/>
            <a:ext cx="137541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Tools Used</a:t>
            </a:r>
          </a:p>
        </p:txBody>
      </p:sp>
      <p:pic>
        <p:nvPicPr>
          <p:cNvPr id="1026" name="Picture 2" descr="Berkas:Microsoft Excel 2013-2019 logo.svg - Wikipedia bahasa Indonesia,  ensiklopedia bebas">
            <a:extLst>
              <a:ext uri="{FF2B5EF4-FFF2-40B4-BE49-F238E27FC236}">
                <a16:creationId xmlns:a16="http://schemas.microsoft.com/office/drawing/2014/main" id="{24F14A23-9AD1-4683-9097-D7D2FC4F11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3390900"/>
            <a:ext cx="4191000" cy="39553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New Power BI Logo.svg - Wikimedia Commons">
            <a:extLst>
              <a:ext uri="{FF2B5EF4-FFF2-40B4-BE49-F238E27FC236}">
                <a16:creationId xmlns:a16="http://schemas.microsoft.com/office/drawing/2014/main" id="{5E2BD7C4-B73D-46AA-BED5-4FA326C3C6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9700" y="2368138"/>
            <a:ext cx="4686300" cy="46863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9C28C086-DB54-4DA7-9809-135D512B6A23}"/>
              </a:ext>
            </a:extLst>
          </p:cNvPr>
          <p:cNvSpPr txBox="1"/>
          <p:nvPr/>
        </p:nvSpPr>
        <p:spPr>
          <a:xfrm>
            <a:off x="2705381" y="7694062"/>
            <a:ext cx="3047437" cy="646331"/>
          </a:xfrm>
          <a:prstGeom prst="rect">
            <a:avLst/>
          </a:prstGeom>
          <a:noFill/>
        </p:spPr>
        <p:txBody>
          <a:bodyPr wrap="none" rtlCol="0">
            <a:spAutoFit/>
          </a:bodyPr>
          <a:lstStyle/>
          <a:p>
            <a:r>
              <a:rPr lang="en-US" sz="3600" dirty="0"/>
              <a:t>Microsoft Excel</a:t>
            </a:r>
          </a:p>
        </p:txBody>
      </p:sp>
      <p:sp>
        <p:nvSpPr>
          <p:cNvPr id="50" name="TextBox 49">
            <a:extLst>
              <a:ext uri="{FF2B5EF4-FFF2-40B4-BE49-F238E27FC236}">
                <a16:creationId xmlns:a16="http://schemas.microsoft.com/office/drawing/2014/main" id="{E2DC9B14-1B1E-4298-825C-F8AD117E369E}"/>
              </a:ext>
            </a:extLst>
          </p:cNvPr>
          <p:cNvSpPr txBox="1"/>
          <p:nvPr/>
        </p:nvSpPr>
        <p:spPr>
          <a:xfrm>
            <a:off x="9544496" y="7610558"/>
            <a:ext cx="3656707" cy="646331"/>
          </a:xfrm>
          <a:prstGeom prst="rect">
            <a:avLst/>
          </a:prstGeom>
          <a:noFill/>
        </p:spPr>
        <p:txBody>
          <a:bodyPr wrap="none" rtlCol="0">
            <a:spAutoFit/>
          </a:bodyPr>
          <a:lstStyle/>
          <a:p>
            <a:r>
              <a:rPr lang="en-US" sz="3600" dirty="0"/>
              <a:t>Microsoft </a:t>
            </a:r>
            <a:r>
              <a:rPr lang="en-US" sz="3600" dirty="0" err="1"/>
              <a:t>PowerBI</a:t>
            </a:r>
            <a:endParaRPr lang="en-US" sz="3600" dirty="0"/>
          </a:p>
        </p:txBody>
      </p:sp>
      <p:sp>
        <p:nvSpPr>
          <p:cNvPr id="52" name="Rectangle 51">
            <a:extLst>
              <a:ext uri="{FF2B5EF4-FFF2-40B4-BE49-F238E27FC236}">
                <a16:creationId xmlns:a16="http://schemas.microsoft.com/office/drawing/2014/main" id="{F6ED43A4-B6BC-48F4-98CB-CC2FAC538D95}"/>
              </a:ext>
            </a:extLst>
          </p:cNvPr>
          <p:cNvSpPr/>
          <p:nvPr/>
        </p:nvSpPr>
        <p:spPr>
          <a:xfrm rot="5400000">
            <a:off x="11753603" y="3714997"/>
            <a:ext cx="10287000" cy="2857005"/>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4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B4E68E7-361D-474E-BC67-A2089349E271}"/>
              </a:ext>
            </a:extLst>
          </p:cNvPr>
          <p:cNvPicPr>
            <a:picLocks noChangeAspect="1"/>
          </p:cNvPicPr>
          <p:nvPr/>
        </p:nvPicPr>
        <p:blipFill>
          <a:blip r:embed="rId3"/>
          <a:stretch>
            <a:fillRect/>
          </a:stretch>
        </p:blipFill>
        <p:spPr>
          <a:xfrm>
            <a:off x="10134600" y="4003075"/>
            <a:ext cx="7239000" cy="5331425"/>
          </a:xfrm>
          <a:prstGeom prst="rect">
            <a:avLst/>
          </a:prstGeom>
        </p:spPr>
      </p:pic>
      <p:sp>
        <p:nvSpPr>
          <p:cNvPr id="44" name="TextBox 3">
            <a:extLst>
              <a:ext uri="{FF2B5EF4-FFF2-40B4-BE49-F238E27FC236}">
                <a16:creationId xmlns:a16="http://schemas.microsoft.com/office/drawing/2014/main" id="{DCEFA6A0-EB7A-4077-9EC9-BAB16AE52DC8}"/>
              </a:ext>
            </a:extLst>
          </p:cNvPr>
          <p:cNvSpPr txBox="1"/>
          <p:nvPr/>
        </p:nvSpPr>
        <p:spPr>
          <a:xfrm>
            <a:off x="1028700" y="940594"/>
            <a:ext cx="137541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Project and Data Understanding</a:t>
            </a:r>
          </a:p>
        </p:txBody>
      </p:sp>
      <p:sp>
        <p:nvSpPr>
          <p:cNvPr id="45" name="Rectangle 44">
            <a:extLst>
              <a:ext uri="{FF2B5EF4-FFF2-40B4-BE49-F238E27FC236}">
                <a16:creationId xmlns:a16="http://schemas.microsoft.com/office/drawing/2014/main" id="{7878587B-9BBA-43FC-B773-A1FECC8C7A61}"/>
              </a:ext>
            </a:extLst>
          </p:cNvPr>
          <p:cNvSpPr/>
          <p:nvPr/>
        </p:nvSpPr>
        <p:spPr>
          <a:xfrm>
            <a:off x="952500" y="2933700"/>
            <a:ext cx="16383000" cy="6986528"/>
          </a:xfrm>
          <a:prstGeom prst="rect">
            <a:avLst/>
          </a:prstGeom>
        </p:spPr>
        <p:txBody>
          <a:bodyPr wrap="square">
            <a:spAutoFit/>
          </a:bodyPr>
          <a:lstStyle/>
          <a:p>
            <a:r>
              <a:rPr lang="en-US" sz="3200" dirty="0">
                <a:solidFill>
                  <a:srgbClr val="222222"/>
                </a:solidFill>
                <a:latin typeface="Graphik Regular" panose="020B0503030202060203"/>
              </a:rPr>
              <a:t>Start by understanding the business goals and diving deep into the data's origins and structure.</a:t>
            </a:r>
          </a:p>
          <a:p>
            <a:r>
              <a:rPr lang="en-US" sz="3200" dirty="0">
                <a:solidFill>
                  <a:srgbClr val="222222"/>
                </a:solidFill>
                <a:latin typeface="Graphik Regular" panose="020B0503030202060203"/>
              </a:rPr>
              <a:t>The goal is to gain insight from the data in order to increase user engagement.</a:t>
            </a:r>
          </a:p>
          <a:p>
            <a:endParaRPr lang="en-US" sz="3200" dirty="0">
              <a:solidFill>
                <a:srgbClr val="222222"/>
              </a:solidFill>
              <a:latin typeface="Graphik Regular" panose="020B0503030202060203"/>
            </a:endParaRPr>
          </a:p>
          <a:p>
            <a:r>
              <a:rPr lang="en-US" sz="3200" dirty="0">
                <a:solidFill>
                  <a:srgbClr val="222222"/>
                </a:solidFill>
                <a:latin typeface="Graphik Regular" panose="020B0503030202060203"/>
              </a:rPr>
              <a:t>The dataset contains 24529 rows with the following columns:</a:t>
            </a:r>
          </a:p>
          <a:p>
            <a:pPr marL="457200" indent="-457200">
              <a:buFont typeface="Arial" panose="020B0604020202020204" pitchFamily="34" charset="0"/>
              <a:buChar char="•"/>
            </a:pPr>
            <a:r>
              <a:rPr lang="en-US" sz="3200" dirty="0">
                <a:solidFill>
                  <a:srgbClr val="222222"/>
                </a:solidFill>
                <a:latin typeface="Graphik Regular" panose="020B0503030202060203"/>
              </a:rPr>
              <a:t>Category (16 different categories)</a:t>
            </a:r>
          </a:p>
          <a:p>
            <a:pPr marL="457200" indent="-457200">
              <a:buFont typeface="Arial" panose="020B0604020202020204" pitchFamily="34" charset="0"/>
              <a:buChar char="•"/>
            </a:pPr>
            <a:r>
              <a:rPr lang="en-US" sz="3200" dirty="0">
                <a:solidFill>
                  <a:srgbClr val="222222"/>
                </a:solidFill>
                <a:latin typeface="Graphik Regular" panose="020B0503030202060203"/>
              </a:rPr>
              <a:t>Content ID (unique content ID)</a:t>
            </a:r>
          </a:p>
          <a:p>
            <a:pPr marL="457200" indent="-457200">
              <a:buFont typeface="Arial" panose="020B0604020202020204" pitchFamily="34" charset="0"/>
              <a:buChar char="•"/>
            </a:pPr>
            <a:r>
              <a:rPr lang="en-US" sz="3200" dirty="0">
                <a:solidFill>
                  <a:srgbClr val="222222"/>
                </a:solidFill>
                <a:latin typeface="Graphik Regular" panose="020B0503030202060203"/>
              </a:rPr>
              <a:t>Category Type (audio, video, photo, GIF)</a:t>
            </a:r>
          </a:p>
          <a:p>
            <a:pPr marL="457200" indent="-457200">
              <a:buFont typeface="Arial" panose="020B0604020202020204" pitchFamily="34" charset="0"/>
              <a:buChar char="•"/>
            </a:pPr>
            <a:r>
              <a:rPr lang="en-US" sz="3200" dirty="0">
                <a:solidFill>
                  <a:srgbClr val="222222"/>
                </a:solidFill>
                <a:latin typeface="Graphik Regular" panose="020B0503030202060203"/>
              </a:rPr>
              <a:t>Datetime (date and time)</a:t>
            </a:r>
          </a:p>
          <a:p>
            <a:pPr marL="457200" indent="-457200">
              <a:buFont typeface="Arial" panose="020B0604020202020204" pitchFamily="34" charset="0"/>
              <a:buChar char="•"/>
            </a:pPr>
            <a:r>
              <a:rPr lang="en-US" sz="3200" dirty="0">
                <a:solidFill>
                  <a:srgbClr val="222222"/>
                </a:solidFill>
                <a:latin typeface="Graphik Regular" panose="020B0503030202060203"/>
              </a:rPr>
              <a:t>Reaction Type (16 different reactions)</a:t>
            </a:r>
          </a:p>
          <a:p>
            <a:pPr marL="457200" indent="-457200">
              <a:buFont typeface="Arial" panose="020B0604020202020204" pitchFamily="34" charset="0"/>
              <a:buChar char="•"/>
            </a:pPr>
            <a:r>
              <a:rPr lang="en-US" sz="3200" dirty="0">
                <a:solidFill>
                  <a:srgbClr val="222222"/>
                </a:solidFill>
                <a:latin typeface="Graphik Regular" panose="020B0503030202060203"/>
              </a:rPr>
              <a:t>Score (popularity score based on reaction)</a:t>
            </a:r>
          </a:p>
          <a:p>
            <a:pPr marL="457200" indent="-457200">
              <a:buFont typeface="Arial" panose="020B0604020202020204" pitchFamily="34" charset="0"/>
              <a:buChar char="•"/>
            </a:pPr>
            <a:r>
              <a:rPr lang="en-US" sz="3200" dirty="0">
                <a:solidFill>
                  <a:srgbClr val="222222"/>
                </a:solidFill>
                <a:latin typeface="Graphik Regular" panose="020B0503030202060203"/>
              </a:rPr>
              <a:t>Sentiment (sentiment based on reaction)</a:t>
            </a:r>
          </a:p>
          <a:p>
            <a:pPr marL="457200" indent="-457200">
              <a:buFont typeface="Arial" panose="020B0604020202020204" pitchFamily="34" charset="0"/>
              <a:buChar char="•"/>
            </a:pPr>
            <a:endParaRPr lang="en-US" sz="3200" dirty="0">
              <a:solidFill>
                <a:srgbClr val="222222"/>
              </a:solidFill>
              <a:latin typeface="Graphik Regular" panose="020B0503030202060203"/>
            </a:endParaRPr>
          </a:p>
          <a:p>
            <a:pPr marL="457200" indent="-457200">
              <a:buFont typeface="Arial" panose="020B0604020202020204" pitchFamily="34" charset="0"/>
              <a:buChar char="•"/>
            </a:pPr>
            <a:endParaRPr lang="en-US" sz="3200" dirty="0">
              <a:solidFill>
                <a:srgbClr val="222222"/>
              </a:solidFill>
              <a:latin typeface="Graphik Regular" panose="020B0503030202060203"/>
            </a:endParaRPr>
          </a:p>
          <a:p>
            <a:endParaRPr lang="en-US" sz="3200" dirty="0">
              <a:solidFill>
                <a:srgbClr val="222222"/>
              </a:solidFill>
              <a:latin typeface="Graphik Regular" panose="020B0503030202060203"/>
            </a:endParaRPr>
          </a:p>
        </p:txBody>
      </p:sp>
    </p:spTree>
    <p:extLst>
      <p:ext uri="{BB962C8B-B14F-4D97-AF65-F5344CB8AC3E}">
        <p14:creationId xmlns:p14="http://schemas.microsoft.com/office/powerpoint/2010/main" val="271408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40B7B9F-FC3D-466D-B0FE-005487E5211B}"/>
              </a:ext>
            </a:extLst>
          </p:cNvPr>
          <p:cNvSpPr txBox="1"/>
          <p:nvPr/>
        </p:nvSpPr>
        <p:spPr>
          <a:xfrm>
            <a:off x="1028700" y="860915"/>
            <a:ext cx="134493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Data Cleaning</a:t>
            </a:r>
          </a:p>
        </p:txBody>
      </p:sp>
      <p:sp>
        <p:nvSpPr>
          <p:cNvPr id="3" name="Rectangle 2">
            <a:extLst>
              <a:ext uri="{FF2B5EF4-FFF2-40B4-BE49-F238E27FC236}">
                <a16:creationId xmlns:a16="http://schemas.microsoft.com/office/drawing/2014/main" id="{A430D4C3-4A0E-4E86-AA54-B82EA9D3F388}"/>
              </a:ext>
            </a:extLst>
          </p:cNvPr>
          <p:cNvSpPr/>
          <p:nvPr/>
        </p:nvSpPr>
        <p:spPr>
          <a:xfrm>
            <a:off x="952500" y="3619500"/>
            <a:ext cx="16383000" cy="3539430"/>
          </a:xfrm>
          <a:prstGeom prst="rect">
            <a:avLst/>
          </a:prstGeom>
        </p:spPr>
        <p:txBody>
          <a:bodyPr wrap="square">
            <a:spAutoFit/>
          </a:bodyPr>
          <a:lstStyle/>
          <a:p>
            <a:r>
              <a:rPr lang="en-US" sz="3200" dirty="0">
                <a:solidFill>
                  <a:srgbClr val="222222"/>
                </a:solidFill>
                <a:latin typeface="Graphik Regular" panose="020B0503030202060203"/>
              </a:rPr>
              <a:t>Data cleaning is done to ensure data accuracy and consistency using tools like Excel formulas, and potentially restructure it for optimal analysis. This step includes searching for empty rows and deleting duplicate data.</a:t>
            </a:r>
          </a:p>
          <a:p>
            <a:endParaRPr lang="en-US" sz="3200" dirty="0">
              <a:solidFill>
                <a:srgbClr val="222222"/>
              </a:solidFill>
              <a:latin typeface="Graphik Regular" panose="020B0503030202060203"/>
            </a:endParaRPr>
          </a:p>
          <a:p>
            <a:r>
              <a:rPr lang="en-US" sz="3200" dirty="0">
                <a:solidFill>
                  <a:srgbClr val="222222"/>
                </a:solidFill>
                <a:latin typeface="Graphik Regular" panose="020B0503030202060203"/>
              </a:rPr>
              <a:t>Then, the clean dataset will be processed further to unleash the data's secrets through various analysis methods, revealing trends and patterns.</a:t>
            </a:r>
          </a:p>
          <a:p>
            <a:endParaRPr lang="en-US" sz="3200" dirty="0">
              <a:solidFill>
                <a:srgbClr val="222222"/>
              </a:solidFill>
              <a:latin typeface="Graphik Regular" panose="020B0503030202060203"/>
            </a:endParaRPr>
          </a:p>
        </p:txBody>
      </p:sp>
      <p:grpSp>
        <p:nvGrpSpPr>
          <p:cNvPr id="23" name="Group 4">
            <a:extLst>
              <a:ext uri="{FF2B5EF4-FFF2-40B4-BE49-F238E27FC236}">
                <a16:creationId xmlns:a16="http://schemas.microsoft.com/office/drawing/2014/main" id="{BC41FDF4-7F8B-40FD-B79C-E38B9A5E7F44}"/>
              </a:ext>
            </a:extLst>
          </p:cNvPr>
          <p:cNvGrpSpPr/>
          <p:nvPr/>
        </p:nvGrpSpPr>
        <p:grpSpPr>
          <a:xfrm>
            <a:off x="-990600" y="8062298"/>
            <a:ext cx="20269200" cy="2727573"/>
            <a:chOff x="0" y="0"/>
            <a:chExt cx="23005033" cy="2689439"/>
          </a:xfrm>
        </p:grpSpPr>
        <p:pic>
          <p:nvPicPr>
            <p:cNvPr id="24" name="Picture 5">
              <a:extLst>
                <a:ext uri="{FF2B5EF4-FFF2-40B4-BE49-F238E27FC236}">
                  <a16:creationId xmlns:a16="http://schemas.microsoft.com/office/drawing/2014/main" id="{FEE98C84-5B19-45E0-9390-0E44269049B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25" name="Picture 6">
              <a:extLst>
                <a:ext uri="{FF2B5EF4-FFF2-40B4-BE49-F238E27FC236}">
                  <a16:creationId xmlns:a16="http://schemas.microsoft.com/office/drawing/2014/main" id="{4E055DBB-9C0E-4298-B477-935BD5C1DD8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26" name="Picture 7">
              <a:extLst>
                <a:ext uri="{FF2B5EF4-FFF2-40B4-BE49-F238E27FC236}">
                  <a16:creationId xmlns:a16="http://schemas.microsoft.com/office/drawing/2014/main" id="{DD47669A-D85D-43F3-9B4D-62BDB6592FF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7" name="Picture 8">
              <a:extLst>
                <a:ext uri="{FF2B5EF4-FFF2-40B4-BE49-F238E27FC236}">
                  <a16:creationId xmlns:a16="http://schemas.microsoft.com/office/drawing/2014/main" id="{1E0D7A9F-E385-4A01-BA6A-9C701AFD6EE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8" name="Picture 9">
              <a:extLst>
                <a:ext uri="{FF2B5EF4-FFF2-40B4-BE49-F238E27FC236}">
                  <a16:creationId xmlns:a16="http://schemas.microsoft.com/office/drawing/2014/main" id="{D9DB11B4-33B9-4408-BB0A-41C48EA4AC4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9" name="Picture 10">
              <a:extLst>
                <a:ext uri="{FF2B5EF4-FFF2-40B4-BE49-F238E27FC236}">
                  <a16:creationId xmlns:a16="http://schemas.microsoft.com/office/drawing/2014/main" id="{D85445B9-3C31-41DD-B251-29ACF64635E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30" name="Picture 11">
              <a:extLst>
                <a:ext uri="{FF2B5EF4-FFF2-40B4-BE49-F238E27FC236}">
                  <a16:creationId xmlns:a16="http://schemas.microsoft.com/office/drawing/2014/main" id="{D2A14B78-EA01-4DBA-95C3-91FA402F2DAC}"/>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extLst>
      <p:ext uri="{BB962C8B-B14F-4D97-AF65-F5344CB8AC3E}">
        <p14:creationId xmlns:p14="http://schemas.microsoft.com/office/powerpoint/2010/main" val="3092084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812</Words>
  <Application>Microsoft Office PowerPoint</Application>
  <PresentationFormat>Custom</PresentationFormat>
  <Paragraphs>123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Giselle Halim</cp:lastModifiedBy>
  <cp:revision>75</cp:revision>
  <dcterms:created xsi:type="dcterms:W3CDTF">2006-08-16T00:00:00Z</dcterms:created>
  <dcterms:modified xsi:type="dcterms:W3CDTF">2024-07-17T19:47:07Z</dcterms:modified>
  <dc:identifier>DAEhDyfaYKE</dc:identifier>
</cp:coreProperties>
</file>